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45"/>
  </p:notesMasterIdLst>
  <p:sldIdLst>
    <p:sldId id="1069" r:id="rId3"/>
    <p:sldId id="2986" r:id="rId4"/>
    <p:sldId id="1050" r:id="rId5"/>
    <p:sldId id="2981" r:id="rId6"/>
    <p:sldId id="2983" r:id="rId7"/>
    <p:sldId id="2984" r:id="rId8"/>
    <p:sldId id="995" r:id="rId9"/>
    <p:sldId id="2982" r:id="rId10"/>
    <p:sldId id="2985" r:id="rId11"/>
    <p:sldId id="3017" r:id="rId12"/>
    <p:sldId id="3012" r:id="rId13"/>
    <p:sldId id="2997" r:id="rId14"/>
    <p:sldId id="3014" r:id="rId15"/>
    <p:sldId id="3015" r:id="rId16"/>
    <p:sldId id="3016" r:id="rId17"/>
    <p:sldId id="2769" r:id="rId18"/>
    <p:sldId id="1059" r:id="rId19"/>
    <p:sldId id="482" r:id="rId20"/>
    <p:sldId id="2940" r:id="rId21"/>
    <p:sldId id="939" r:id="rId22"/>
    <p:sldId id="2932" r:id="rId23"/>
    <p:sldId id="977" r:id="rId24"/>
    <p:sldId id="2905" r:id="rId25"/>
    <p:sldId id="2947" r:id="rId26"/>
    <p:sldId id="2921" r:id="rId27"/>
    <p:sldId id="2922" r:id="rId28"/>
    <p:sldId id="2919" r:id="rId29"/>
    <p:sldId id="2907" r:id="rId30"/>
    <p:sldId id="2884" r:id="rId31"/>
    <p:sldId id="2882" r:id="rId32"/>
    <p:sldId id="2941" r:id="rId33"/>
    <p:sldId id="2942" r:id="rId34"/>
    <p:sldId id="2943" r:id="rId35"/>
    <p:sldId id="2920" r:id="rId36"/>
    <p:sldId id="968" r:id="rId37"/>
    <p:sldId id="2944" r:id="rId38"/>
    <p:sldId id="2945" r:id="rId39"/>
    <p:sldId id="2939" r:id="rId40"/>
    <p:sldId id="2937" r:id="rId41"/>
    <p:sldId id="2938" r:id="rId42"/>
    <p:sldId id="2936" r:id="rId43"/>
    <p:sldId id="2927" r:id="rId44"/>
    <p:sldId id="927" r:id="rId45"/>
    <p:sldId id="2910" r:id="rId46"/>
    <p:sldId id="321" r:id="rId47"/>
    <p:sldId id="467" r:id="rId48"/>
    <p:sldId id="2754" r:id="rId49"/>
    <p:sldId id="2755" r:id="rId50"/>
    <p:sldId id="2885" r:id="rId51"/>
    <p:sldId id="2886" r:id="rId52"/>
    <p:sldId id="2887" r:id="rId53"/>
    <p:sldId id="2889" r:id="rId54"/>
    <p:sldId id="2739" r:id="rId55"/>
    <p:sldId id="2890" r:id="rId56"/>
    <p:sldId id="2727" r:id="rId57"/>
    <p:sldId id="2908" r:id="rId58"/>
    <p:sldId id="2909" r:id="rId59"/>
    <p:sldId id="895" r:id="rId60"/>
    <p:sldId id="263" r:id="rId61"/>
    <p:sldId id="456" r:id="rId62"/>
    <p:sldId id="291" r:id="rId63"/>
    <p:sldId id="483" r:id="rId64"/>
    <p:sldId id="457" r:id="rId65"/>
    <p:sldId id="2911" r:id="rId66"/>
    <p:sldId id="2917" r:id="rId67"/>
    <p:sldId id="2912" r:id="rId68"/>
    <p:sldId id="484" r:id="rId69"/>
    <p:sldId id="931" r:id="rId70"/>
    <p:sldId id="347" r:id="rId71"/>
    <p:sldId id="2915" r:id="rId72"/>
    <p:sldId id="2914" r:id="rId73"/>
    <p:sldId id="915" r:id="rId74"/>
    <p:sldId id="1053" r:id="rId75"/>
    <p:sldId id="2918" r:id="rId76"/>
    <p:sldId id="2897" r:id="rId77"/>
    <p:sldId id="1070" r:id="rId78"/>
    <p:sldId id="1071" r:id="rId79"/>
    <p:sldId id="1072" r:id="rId80"/>
    <p:sldId id="1060" r:id="rId81"/>
    <p:sldId id="2896" r:id="rId82"/>
    <p:sldId id="2904" r:id="rId83"/>
    <p:sldId id="2916" r:id="rId84"/>
    <p:sldId id="991" r:id="rId85"/>
    <p:sldId id="438" r:id="rId86"/>
    <p:sldId id="890" r:id="rId87"/>
    <p:sldId id="2740" r:id="rId88"/>
    <p:sldId id="889" r:id="rId89"/>
    <p:sldId id="2813" r:id="rId90"/>
    <p:sldId id="2738" r:id="rId91"/>
    <p:sldId id="2891" r:id="rId92"/>
    <p:sldId id="2892" r:id="rId93"/>
    <p:sldId id="2881" r:id="rId94"/>
    <p:sldId id="2877" r:id="rId95"/>
    <p:sldId id="2878" r:id="rId96"/>
    <p:sldId id="897" r:id="rId97"/>
    <p:sldId id="293" r:id="rId98"/>
    <p:sldId id="2817" r:id="rId99"/>
    <p:sldId id="959" r:id="rId100"/>
    <p:sldId id="980" r:id="rId101"/>
    <p:sldId id="1066" r:id="rId102"/>
    <p:sldId id="1068" r:id="rId103"/>
    <p:sldId id="979" r:id="rId104"/>
    <p:sldId id="1067" r:id="rId105"/>
    <p:sldId id="2926" r:id="rId106"/>
    <p:sldId id="1074" r:id="rId107"/>
    <p:sldId id="981" r:id="rId108"/>
    <p:sldId id="997" r:id="rId109"/>
    <p:sldId id="2893" r:id="rId110"/>
    <p:sldId id="2894" r:id="rId111"/>
    <p:sldId id="2901" r:id="rId112"/>
    <p:sldId id="2902" r:id="rId113"/>
    <p:sldId id="2895" r:id="rId114"/>
    <p:sldId id="2928" r:id="rId115"/>
    <p:sldId id="937" r:id="rId116"/>
    <p:sldId id="935" r:id="rId117"/>
    <p:sldId id="933" r:id="rId118"/>
    <p:sldId id="934" r:id="rId119"/>
    <p:sldId id="260" r:id="rId120"/>
    <p:sldId id="282" r:id="rId121"/>
    <p:sldId id="1051" r:id="rId122"/>
    <p:sldId id="2929" r:id="rId123"/>
    <p:sldId id="2946" r:id="rId124"/>
    <p:sldId id="2923" r:id="rId125"/>
    <p:sldId id="2924" r:id="rId126"/>
    <p:sldId id="2900" r:id="rId127"/>
    <p:sldId id="2898" r:id="rId128"/>
    <p:sldId id="2899" r:id="rId129"/>
    <p:sldId id="2980" r:id="rId130"/>
    <p:sldId id="863" r:id="rId131"/>
    <p:sldId id="525" r:id="rId132"/>
    <p:sldId id="2958" r:id="rId133"/>
    <p:sldId id="2903" r:id="rId134"/>
    <p:sldId id="924" r:id="rId135"/>
    <p:sldId id="985" r:id="rId136"/>
    <p:sldId id="2948" r:id="rId137"/>
    <p:sldId id="2979" r:id="rId138"/>
    <p:sldId id="2930" r:id="rId139"/>
    <p:sldId id="2934" r:id="rId140"/>
    <p:sldId id="2925" r:id="rId141"/>
    <p:sldId id="2933" r:id="rId142"/>
    <p:sldId id="974" r:id="rId143"/>
    <p:sldId id="2931" r:id="rId1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B619F6-AEAF-0148-A5AC-C077F84784D6}">
          <p14:sldIdLst>
            <p14:sldId id="1069"/>
            <p14:sldId id="2986"/>
            <p14:sldId id="1050"/>
            <p14:sldId id="2981"/>
            <p14:sldId id="2983"/>
            <p14:sldId id="2984"/>
            <p14:sldId id="995"/>
            <p14:sldId id="2982"/>
          </p14:sldIdLst>
        </p14:section>
        <p14:section name="Boundary Conditions" id="{50AA256F-3AAD-C647-BA41-2598AA5417CC}">
          <p14:sldIdLst>
            <p14:sldId id="2985"/>
            <p14:sldId id="3017"/>
            <p14:sldId id="3012"/>
            <p14:sldId id="2997"/>
            <p14:sldId id="3014"/>
            <p14:sldId id="3015"/>
            <p14:sldId id="3016"/>
          </p14:sldIdLst>
        </p14:section>
        <p14:section name="References" id="{23B407A2-69FE-F742-AAA9-1327AA9A0CF6}">
          <p14:sldIdLst>
            <p14:sldId id="2769"/>
            <p14:sldId id="1059"/>
            <p14:sldId id="482"/>
            <p14:sldId id="2940"/>
            <p14:sldId id="939"/>
            <p14:sldId id="2932"/>
            <p14:sldId id="977"/>
            <p14:sldId id="2905"/>
            <p14:sldId id="2947"/>
            <p14:sldId id="2921"/>
            <p14:sldId id="2922"/>
            <p14:sldId id="2919"/>
            <p14:sldId id="2907"/>
            <p14:sldId id="2884"/>
            <p14:sldId id="2882"/>
            <p14:sldId id="2941"/>
            <p14:sldId id="2942"/>
            <p14:sldId id="2943"/>
            <p14:sldId id="2920"/>
            <p14:sldId id="968"/>
            <p14:sldId id="2944"/>
            <p14:sldId id="2945"/>
            <p14:sldId id="2939"/>
            <p14:sldId id="2937"/>
            <p14:sldId id="2938"/>
            <p14:sldId id="2936"/>
            <p14:sldId id="2927"/>
            <p14:sldId id="927"/>
            <p14:sldId id="2910"/>
            <p14:sldId id="321"/>
            <p14:sldId id="467"/>
            <p14:sldId id="2754"/>
            <p14:sldId id="2755"/>
            <p14:sldId id="2885"/>
            <p14:sldId id="2886"/>
            <p14:sldId id="2887"/>
            <p14:sldId id="2889"/>
            <p14:sldId id="2739"/>
            <p14:sldId id="2890"/>
            <p14:sldId id="2727"/>
            <p14:sldId id="2908"/>
            <p14:sldId id="2909"/>
            <p14:sldId id="895"/>
            <p14:sldId id="263"/>
            <p14:sldId id="456"/>
            <p14:sldId id="291"/>
            <p14:sldId id="483"/>
            <p14:sldId id="457"/>
            <p14:sldId id="2911"/>
            <p14:sldId id="2917"/>
            <p14:sldId id="2912"/>
            <p14:sldId id="484"/>
            <p14:sldId id="931"/>
            <p14:sldId id="347"/>
            <p14:sldId id="2915"/>
            <p14:sldId id="2914"/>
            <p14:sldId id="915"/>
            <p14:sldId id="1053"/>
            <p14:sldId id="2918"/>
            <p14:sldId id="2897"/>
            <p14:sldId id="1070"/>
            <p14:sldId id="1071"/>
            <p14:sldId id="1072"/>
            <p14:sldId id="1060"/>
            <p14:sldId id="2896"/>
            <p14:sldId id="2904"/>
            <p14:sldId id="2916"/>
            <p14:sldId id="991"/>
            <p14:sldId id="438"/>
            <p14:sldId id="890"/>
            <p14:sldId id="2740"/>
            <p14:sldId id="889"/>
            <p14:sldId id="2813"/>
            <p14:sldId id="2738"/>
            <p14:sldId id="2891"/>
            <p14:sldId id="2892"/>
            <p14:sldId id="2881"/>
            <p14:sldId id="2877"/>
            <p14:sldId id="2878"/>
            <p14:sldId id="897"/>
            <p14:sldId id="293"/>
            <p14:sldId id="2817"/>
            <p14:sldId id="959"/>
            <p14:sldId id="980"/>
            <p14:sldId id="1066"/>
            <p14:sldId id="1068"/>
            <p14:sldId id="979"/>
            <p14:sldId id="1067"/>
            <p14:sldId id="2926"/>
            <p14:sldId id="1074"/>
            <p14:sldId id="981"/>
            <p14:sldId id="997"/>
            <p14:sldId id="2893"/>
            <p14:sldId id="2894"/>
            <p14:sldId id="2901"/>
            <p14:sldId id="2902"/>
            <p14:sldId id="2895"/>
            <p14:sldId id="2928"/>
            <p14:sldId id="937"/>
            <p14:sldId id="935"/>
            <p14:sldId id="933"/>
            <p14:sldId id="934"/>
            <p14:sldId id="260"/>
            <p14:sldId id="282"/>
            <p14:sldId id="1051"/>
            <p14:sldId id="2929"/>
            <p14:sldId id="2946"/>
            <p14:sldId id="2923"/>
            <p14:sldId id="2924"/>
            <p14:sldId id="2900"/>
            <p14:sldId id="2898"/>
            <p14:sldId id="2899"/>
            <p14:sldId id="2980"/>
            <p14:sldId id="863"/>
            <p14:sldId id="525"/>
            <p14:sldId id="2958"/>
            <p14:sldId id="2903"/>
            <p14:sldId id="924"/>
            <p14:sldId id="985"/>
            <p14:sldId id="2948"/>
            <p14:sldId id="2979"/>
            <p14:sldId id="2930"/>
            <p14:sldId id="2934"/>
            <p14:sldId id="2925"/>
            <p14:sldId id="2933"/>
            <p14:sldId id="974"/>
            <p14:sldId id="293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1"/>
    <p:restoredTop sz="89265"/>
  </p:normalViewPr>
  <p:slideViewPr>
    <p:cSldViewPr snapToGrid="0">
      <p:cViewPr varScale="1">
        <p:scale>
          <a:sx n="127" d="100"/>
          <a:sy n="127" d="100"/>
        </p:scale>
        <p:origin x="200" y="1008"/>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ableStyles" Target="tableStyle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9362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07239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6506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419835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29</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31</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32</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33</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9975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51</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4978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6442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9746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98963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0114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7117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131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6892162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137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0675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6221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416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hyperlink" Target="https://youtu.be/BdXWlQsd7RI?t=161" TargetMode="External"/><Relationship Id="rId4" Type="http://schemas.openxmlformats.org/officeDocument/2006/relationships/image" Target="../media/image170.png"/></Relationships>
</file>

<file path=ppt/slides/_rels/slide101.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hyperlink" Target="https://en.wikipedia.org/wiki/Henri_Poincar%C3%A9"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7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74.png"/><Relationship Id="rId4" Type="http://schemas.openxmlformats.org/officeDocument/2006/relationships/image" Target="../media/image173.png"/></Relationships>
</file>

<file path=ppt/slides/_rels/slide103.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hyperlink" Target="https://youtu.be/H99CMUFPv0U?t=4204" TargetMode="External"/><Relationship Id="rId4" Type="http://schemas.openxmlformats.org/officeDocument/2006/relationships/image" Target="../media/image176.png"/></Relationships>
</file>

<file path=ppt/slides/_rels/slide104.xml.rels><?xml version="1.0" encoding="UTF-8" standalone="yes"?>
<Relationships xmlns="http://schemas.openxmlformats.org/package/2006/relationships"><Relationship Id="rId8" Type="http://schemas.openxmlformats.org/officeDocument/2006/relationships/image" Target="../media/image180.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8.png"/><Relationship Id="rId9" Type="http://schemas.openxmlformats.org/officeDocument/2006/relationships/hyperlink" Target="https://medium.com/@koholaa?source=post_page-----1651b789e5d4--------------------------------"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hyperlink" Target="https://www.di.ens.fr/~cousot/publications.www/CousotCousot-POPL14-ACM-p2-3-2014.pdf"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85.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7.gif"/><Relationship Id="rId4" Type="http://schemas.openxmlformats.org/officeDocument/2006/relationships/image" Target="../media/image184.gif"/><Relationship Id="rId9" Type="http://schemas.openxmlformats.org/officeDocument/2006/relationships/hyperlink" Target="http://info.cern.ch/hypertext/WWW/TheProject.html"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hyperlink" Target="https://youtu.be/Hm5LAxKxrD8?t=250"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hyperlink" Target="https://youtu.be/RHDP_KCrjUc?t=498" TargetMode="External"/><Relationship Id="rId4" Type="http://schemas.openxmlformats.org/officeDocument/2006/relationships/image" Target="../media/image192.png"/></Relationships>
</file>

<file path=ppt/slides/_rels/slide11.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20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5" Type="http://schemas.openxmlformats.org/officeDocument/2006/relationships/image" Target="../media/image205.png"/><Relationship Id="rId4" Type="http://schemas.openxmlformats.org/officeDocument/2006/relationships/image" Target="../media/image55.png"/></Relationships>
</file>

<file path=ppt/slides/_rels/slide123.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206.png"/></Relationships>
</file>

<file path=ppt/slides/_rels/slide124.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25.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26.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10.png"/></Relationships>
</file>

<file path=ppt/slides/_rels/slide12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28.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214.png"/><Relationship Id="rId1" Type="http://schemas.openxmlformats.org/officeDocument/2006/relationships/slideLayout" Target="../slideLayouts/slideLayout9.xml"/><Relationship Id="rId4" Type="http://schemas.openxmlformats.org/officeDocument/2006/relationships/image" Target="../media/image215.png"/></Relationships>
</file>

<file path=ppt/slides/_rels/slide12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tiff"/><Relationship Id="rId1" Type="http://schemas.openxmlformats.org/officeDocument/2006/relationships/slideLayout" Target="../slideLayouts/slideLayout9.xml"/><Relationship Id="rId6" Type="http://schemas.openxmlformats.org/officeDocument/2006/relationships/image" Target="../media/image220.tiff"/><Relationship Id="rId5" Type="http://schemas.openxmlformats.org/officeDocument/2006/relationships/image" Target="../media/image219.tiff"/><Relationship Id="rId4" Type="http://schemas.openxmlformats.org/officeDocument/2006/relationships/image" Target="../media/image218.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226.png"/><Relationship Id="rId18" Type="http://schemas.openxmlformats.org/officeDocument/2006/relationships/image" Target="../media/image133.png"/><Relationship Id="rId26" Type="http://schemas.openxmlformats.org/officeDocument/2006/relationships/image" Target="../media/image232.png"/><Relationship Id="rId3" Type="http://schemas.openxmlformats.org/officeDocument/2006/relationships/notesSlide" Target="../notesSlides/notesSlide73.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223.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228.png"/><Relationship Id="rId25" Type="http://schemas.openxmlformats.org/officeDocument/2006/relationships/hyperlink" Target="https://en.wikipedia.org/wiki/MS-DOS" TargetMode="External"/><Relationship Id="rId2" Type="http://schemas.openxmlformats.org/officeDocument/2006/relationships/slideLayout" Target="../slideLayouts/slideLayout10.xml"/><Relationship Id="rId16" Type="http://schemas.openxmlformats.org/officeDocument/2006/relationships/hyperlink" Target="https://bdtechtalks.com/2016/09/07/what-is-blockchain/" TargetMode="External"/><Relationship Id="rId20" Type="http://schemas.openxmlformats.org/officeDocument/2006/relationships/image" Target="../media/image229.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225.png"/><Relationship Id="rId24" Type="http://schemas.openxmlformats.org/officeDocument/2006/relationships/image" Target="../media/image231.png"/><Relationship Id="rId5" Type="http://schemas.openxmlformats.org/officeDocument/2006/relationships/image" Target="../media/image222.png"/><Relationship Id="rId15" Type="http://schemas.openxmlformats.org/officeDocument/2006/relationships/image" Target="../media/image218.tiff"/><Relationship Id="rId23" Type="http://schemas.openxmlformats.org/officeDocument/2006/relationships/hyperlink" Target="https://ccl.northwestern.edu/netlogo/" TargetMode="External"/><Relationship Id="rId28" Type="http://schemas.openxmlformats.org/officeDocument/2006/relationships/image" Target="../media/image233.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235.png"/><Relationship Id="rId4" Type="http://schemas.openxmlformats.org/officeDocument/2006/relationships/hyperlink" Target="https://www.paladion.net/devsecops" TargetMode="External"/><Relationship Id="rId9" Type="http://schemas.openxmlformats.org/officeDocument/2006/relationships/image" Target="../media/image224.png"/><Relationship Id="rId14" Type="http://schemas.openxmlformats.org/officeDocument/2006/relationships/image" Target="../media/image227.png"/><Relationship Id="rId22" Type="http://schemas.openxmlformats.org/officeDocument/2006/relationships/image" Target="../media/image230.png"/><Relationship Id="rId27" Type="http://schemas.openxmlformats.org/officeDocument/2006/relationships/hyperlink" Target="http://www.wolframalpha.com/" TargetMode="External"/><Relationship Id="rId30" Type="http://schemas.openxmlformats.org/officeDocument/2006/relationships/image" Target="../media/image234.png"/></Relationships>
</file>

<file path=ppt/slides/_rels/slide132.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13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134.xml.rels><?xml version="1.0" encoding="UTF-8" standalone="yes"?>
<Relationships xmlns="http://schemas.openxmlformats.org/package/2006/relationships"><Relationship Id="rId8" Type="http://schemas.openxmlformats.org/officeDocument/2006/relationships/image" Target="../media/image239.png"/><Relationship Id="rId13" Type="http://schemas.microsoft.com/office/2007/relationships/hdphoto" Target="../media/hdphoto3.wdp"/><Relationship Id="rId3" Type="http://schemas.openxmlformats.org/officeDocument/2006/relationships/image" Target="../media/image242.jpeg"/><Relationship Id="rId7" Type="http://schemas.openxmlformats.org/officeDocument/2006/relationships/image" Target="../media/image246.png"/><Relationship Id="rId12" Type="http://schemas.openxmlformats.org/officeDocument/2006/relationships/image" Target="../media/image249.png"/><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245.png"/><Relationship Id="rId11" Type="http://schemas.microsoft.com/office/2007/relationships/hdphoto" Target="../media/hdphoto2.wdp"/><Relationship Id="rId5" Type="http://schemas.openxmlformats.org/officeDocument/2006/relationships/image" Target="../media/image244.png"/><Relationship Id="rId10" Type="http://schemas.openxmlformats.org/officeDocument/2006/relationships/image" Target="../media/image248.png"/><Relationship Id="rId4" Type="http://schemas.openxmlformats.org/officeDocument/2006/relationships/image" Target="../media/image243.png"/><Relationship Id="rId9" Type="http://schemas.openxmlformats.org/officeDocument/2006/relationships/image" Target="../media/image247.png"/></Relationships>
</file>

<file path=ppt/slides/_rels/slide135.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hyperlink" Target="https://youtu.be/p7-U1_E_j3w" TargetMode="External"/><Relationship Id="rId4" Type="http://schemas.openxmlformats.org/officeDocument/2006/relationships/image" Target="../media/image247.png"/></Relationships>
</file>

<file path=ppt/slides/_rels/slide136.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251.png"/></Relationships>
</file>

<file path=ppt/slides/_rels/slide137.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hyperlink" Target="https://www.jenkins.io/" TargetMode="External"/><Relationship Id="rId7" Type="http://schemas.microsoft.com/office/2007/relationships/hdphoto" Target="../media/hdphoto4.wdp"/><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252.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47.png"/><Relationship Id="rId9" Type="http://schemas.microsoft.com/office/2007/relationships/hdphoto" Target="../media/hdphoto5.wdp"/></Relationships>
</file>

<file path=ppt/slides/_rels/slide13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3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hackernoon.com/the-future-of-content-can-ai-replace-humans-9c1ab2d21cb4"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12.jpe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0.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7.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21.png"/><Relationship Id="rId7" Type="http://schemas.openxmlformats.org/officeDocument/2006/relationships/hyperlink" Target="https://www.di.ens.fr/~cousot/AI/" TargetMode="External"/><Relationship Id="rId12" Type="http://schemas.openxmlformats.org/officeDocument/2006/relationships/image" Target="../media/image25.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24.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history.furman.edu/benson/hst121/show/empiretime.ht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ia802508.us.archive.org/30/items/ancientdoubleent00geijuoft/ancientdoubleent00geijuoft.pdf"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hyperlink" Target="https://bookkeeper.apache.org/docs/latest/api/ledger-api/" TargetMode="Externa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en.wikipedia.org/wiki/File:Pacioli_summa_stamp.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VYech-c5Dic?t=367"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42.png"/><Relationship Id="rId4" Type="http://schemas.openxmlformats.org/officeDocument/2006/relationships/image" Target="../media/image38.jpe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hyperlink" Target="https://en.wikipedia.org/wiki/File:WilliamRowanHamilton.jpeg"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file:///Users/bkoo/Downloads/mathematics-06-00152-1.pdf" TargetMode="Externa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hyperlink" Target="http://web.mit.edu/afs/athena.mit.edu/course/16/16.399/www" TargetMode="External"/><Relationship Id="rId4" Type="http://schemas.openxmlformats.org/officeDocument/2006/relationships/image" Target="../media/image58.png"/><Relationship Id="rId9" Type="http://schemas.openxmlformats.org/officeDocument/2006/relationships/hyperlink" Target="http://web.mit.edu/afs/athena.mit.edu/course/16/16.399/www/#schedu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tiff"/><Relationship Id="rId1" Type="http://schemas.openxmlformats.org/officeDocument/2006/relationships/slideLayout" Target="../slideLayouts/slideLayout9.xml"/><Relationship Id="rId5" Type="http://schemas.openxmlformats.org/officeDocument/2006/relationships/image" Target="../media/image71.jpeg"/><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4.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73.png"/><Relationship Id="rId4" Type="http://schemas.openxmlformats.org/officeDocument/2006/relationships/hyperlink" Target="https://www.kth.se/social/upload/507d1d3af276540519000002/Moore%27s%20%20law.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hyperlink" Target="https://en.wikipedia.org/wiki/File:Raymond_Kurzweil_Fantastic_Voyage.jp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8.tiff"/><Relationship Id="rId1" Type="http://schemas.openxmlformats.org/officeDocument/2006/relationships/slideLayout" Target="../slideLayouts/slideLayout9.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6.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88.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87.jpeg"/><Relationship Id="rId9" Type="http://schemas.openxmlformats.org/officeDocument/2006/relationships/image" Target="../media/image90.jpeg"/></Relationships>
</file>

<file path=ppt/slides/_rels/slide54.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6.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88.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91.png"/><Relationship Id="rId4" Type="http://schemas.openxmlformats.org/officeDocument/2006/relationships/image" Target="../media/image87.jpeg"/><Relationship Id="rId9" Type="http://schemas.openxmlformats.org/officeDocument/2006/relationships/image" Target="../media/image90.jpeg"/></Relationships>
</file>

<file path=ppt/slides/_rels/slide5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92.GIF"/><Relationship Id="rId4" Type="http://schemas.openxmlformats.org/officeDocument/2006/relationships/image" Target="../media/image88.jpe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95.tiff"/><Relationship Id="rId4" Type="http://schemas.openxmlformats.org/officeDocument/2006/relationships/hyperlink" Target="http://vectorstock.com/19590847"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97.tiff"/><Relationship Id="rId4" Type="http://schemas.openxmlformats.org/officeDocument/2006/relationships/hyperlink" Target="http://vectorstock.com/19590847"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8.xml"/><Relationship Id="rId4" Type="http://schemas.openxmlformats.org/officeDocument/2006/relationships/image" Target="../media/image99.tiff"/></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 Id="rId5" Type="http://schemas.openxmlformats.org/officeDocument/2006/relationships/image" Target="../media/image103.png"/><Relationship Id="rId4" Type="http://schemas.openxmlformats.org/officeDocument/2006/relationships/hyperlink" Target="https://idk.dev/building-a-modern-ci-cd-pipeline-in-the-serverless-era-with-gitop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youtu.be/qqU-VjqjczE" TargetMode="Externa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hyperlink" Target="https://youtu.be/j2m5YMnHvQQ" TargetMode="External"/><Relationship Id="rId4" Type="http://schemas.openxmlformats.org/officeDocument/2006/relationships/image" Target="../media/image107.gif"/></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97.tiff"/><Relationship Id="rId4" Type="http://schemas.openxmlformats.org/officeDocument/2006/relationships/hyperlink" Target="http://vectorstock.com/19590847" TargetMode="External"/></Relationships>
</file>

<file path=ppt/slides/_rels/slide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8.xml"/><Relationship Id="rId5" Type="http://schemas.openxmlformats.org/officeDocument/2006/relationships/image" Target="../media/image114.jpeg"/><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5.png"/><Relationship Id="rId4" Type="http://schemas.openxmlformats.org/officeDocument/2006/relationships/hyperlink" Target="https://youtu.be/3hspKYIn5ds?t=29"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www.narberthpa.com/Bale/lsbale_dop/gbcatsbs.pdf" TargetMode="External"/><Relationship Id="rId7"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hyperlink" Target="https://twitter.com/gregorybateson" TargetMode="External"/><Relationship Id="rId4" Type="http://schemas.openxmlformats.org/officeDocument/2006/relationships/image" Target="../media/image115.png"/><Relationship Id="rId9" Type="http://schemas.openxmlformats.org/officeDocument/2006/relationships/image" Target="../media/image119.png"/></Relationships>
</file>

<file path=ppt/slides/_rels/slide71.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1.gif"/><Relationship Id="rId5" Type="http://schemas.openxmlformats.org/officeDocument/2006/relationships/hyperlink" Target="https://www.pangaro.com/syllabi/Intro-to-Systems.html" TargetMode="External"/><Relationship Id="rId4" Type="http://schemas.openxmlformats.org/officeDocument/2006/relationships/image" Target="../media/image1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23.png"/><Relationship Id="rId4" Type="http://schemas.openxmlformats.org/officeDocument/2006/relationships/hyperlink" Target="https://youtu.be/YDdDuq2AGw4"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5.png"/></Relationships>
</file>

<file path=ppt/slides/_rels/slide74.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27.png"/></Relationships>
</file>

<file path=ppt/slides/_rels/slide75.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9.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38.png"/><Relationship Id="rId4" Type="http://schemas.openxmlformats.org/officeDocument/2006/relationships/hyperlink" Target="https://youtu.be/15uy9Ga-14I?t=1725"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1.gif"/></Relationships>
</file>

<file path=ppt/slides/_rels/slide83.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8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144.jpeg"/><Relationship Id="rId4" Type="http://schemas.openxmlformats.org/officeDocument/2006/relationships/image" Target="../media/image143.png"/></Relationships>
</file>

<file path=ppt/slides/_rels/slide8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147.png"/><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3" Type="http://schemas.openxmlformats.org/officeDocument/2006/relationships/image" Target="../media/image148.tiff"/><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151.tiff"/><Relationship Id="rId5" Type="http://schemas.openxmlformats.org/officeDocument/2006/relationships/image" Target="../media/image150.tiff"/><Relationship Id="rId4" Type="http://schemas.openxmlformats.org/officeDocument/2006/relationships/image" Target="../media/image149.tiff"/></Relationships>
</file>

<file path=ppt/slides/_rels/slide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8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image" Target="../media/image160.png"/><Relationship Id="rId4" Type="http://schemas.openxmlformats.org/officeDocument/2006/relationships/image" Target="../media/image159.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5.jpeg"/><Relationship Id="rId4" Type="http://schemas.openxmlformats.org/officeDocument/2006/relationships/image" Target="../media/image164.png"/></Relationships>
</file>

<file path=ppt/slides/_rels/slide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6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Cybernetics:</a:t>
            </a:r>
            <a:br>
              <a:rPr lang="en-US" sz="1800" dirty="0"/>
            </a:br>
            <a:r>
              <a:rPr lang="en-US" sz="1800" dirty="0"/>
              <a:t>Control and Communication</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Tree>
    <p:extLst>
      <p:ext uri="{BB962C8B-B14F-4D97-AF65-F5344CB8AC3E}">
        <p14:creationId xmlns:p14="http://schemas.microsoft.com/office/powerpoint/2010/main" val="33744858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Tree>
    <p:extLst>
      <p:ext uri="{BB962C8B-B14F-4D97-AF65-F5344CB8AC3E}">
        <p14:creationId xmlns:p14="http://schemas.microsoft.com/office/powerpoint/2010/main" val="37100169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114</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115</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116</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117</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118</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119</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822722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618" y="183414"/>
            <a:ext cx="5360763" cy="600164"/>
          </a:xfrm>
          <a:prstGeom prst="rect">
            <a:avLst/>
          </a:prstGeom>
          <a:noFill/>
        </p:spPr>
        <p:txBody>
          <a:bodyPr wrap="none" rtlCol="0">
            <a:spAutoFit/>
          </a:bodyPr>
          <a:lstStyle/>
          <a:p>
            <a:pPr algn="ctr" defTabSz="342900">
              <a:defRPr/>
            </a:pPr>
            <a:r>
              <a:rPr lang="en-US" altLang="zh-TW" sz="3300" dirty="0">
                <a:solidFill>
                  <a:schemeClr val="tx1"/>
                </a:solidFill>
                <a:latin typeface="+mj-lt"/>
                <a:ea typeface="STXinwei" panose="02010800040101010101" pitchFamily="2" charset="-122"/>
                <a:cs typeface="Weibei SC" charset="-122"/>
              </a:rPr>
              <a:t>ITIL’s Service Classification</a:t>
            </a:r>
            <a:endParaRPr lang="en-US" sz="3300" kern="1200" dirty="0">
              <a:solidFill>
                <a:schemeClr val="tx1"/>
              </a:solidFill>
              <a:latin typeface="+mj-lt"/>
              <a:ea typeface="STXinwei" panose="02010800040101010101" pitchFamily="2" charset="-122"/>
              <a:cs typeface="Weibei SC" charset="-122"/>
            </a:endParaRPr>
          </a:p>
        </p:txBody>
      </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128</a:t>
            </a:fld>
            <a:endParaRPr lang="en-US" dirty="0"/>
          </a:p>
        </p:txBody>
      </p:sp>
      <p:grpSp>
        <p:nvGrpSpPr>
          <p:cNvPr id="15" name="Group 14">
            <a:extLst>
              <a:ext uri="{FF2B5EF4-FFF2-40B4-BE49-F238E27FC236}">
                <a16:creationId xmlns:a16="http://schemas.microsoft.com/office/drawing/2014/main" id="{9EC2FE59-52FA-7541-8BBA-57B62ABF1FC8}"/>
              </a:ext>
            </a:extLst>
          </p:cNvPr>
          <p:cNvGrpSpPr/>
          <p:nvPr/>
        </p:nvGrpSpPr>
        <p:grpSpPr>
          <a:xfrm>
            <a:off x="1043693" y="871430"/>
            <a:ext cx="7056611" cy="4185387"/>
            <a:chOff x="1235946" y="871430"/>
            <a:chExt cx="7056611" cy="4185387"/>
          </a:xfrm>
        </p:grpSpPr>
        <p:pic>
          <p:nvPicPr>
            <p:cNvPr id="5" name="Picture 4">
              <a:extLst>
                <a:ext uri="{FF2B5EF4-FFF2-40B4-BE49-F238E27FC236}">
                  <a16:creationId xmlns:a16="http://schemas.microsoft.com/office/drawing/2014/main" id="{0229E43A-C47F-7F43-9DA7-294C89CC387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2734574" y="-627198"/>
              <a:ext cx="3879454" cy="6876709"/>
            </a:xfrm>
            <a:prstGeom prst="rect">
              <a:avLst/>
            </a:prstGeom>
          </p:spPr>
        </p:pic>
        <p:sp>
          <p:nvSpPr>
            <p:cNvPr id="12" name="TextBox 11">
              <a:extLst>
                <a:ext uri="{FF2B5EF4-FFF2-40B4-BE49-F238E27FC236}">
                  <a16:creationId xmlns:a16="http://schemas.microsoft.com/office/drawing/2014/main" id="{87A7D7E2-EF6C-B542-9A7D-2DC8B78438BD}"/>
                </a:ext>
              </a:extLst>
            </p:cNvPr>
            <p:cNvSpPr txBox="1"/>
            <p:nvPr/>
          </p:nvSpPr>
          <p:spPr>
            <a:xfrm>
              <a:off x="3441882" y="4895234"/>
              <a:ext cx="2260234"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chemeClr val="tx1"/>
                  </a:solidFill>
                  <a:effectLst/>
                  <a:uFillTx/>
                  <a:latin typeface="+mj-lt"/>
                  <a:ea typeface="+mj-ea"/>
                  <a:cs typeface="+mj-cs"/>
                  <a:sym typeface="Arial"/>
                </a:rPr>
                <a:t>Image Source: ITIL for Dummies P.74</a:t>
              </a:r>
            </a:p>
          </p:txBody>
        </p:sp>
        <p:sp>
          <p:nvSpPr>
            <p:cNvPr id="13" name="TextBox 12">
              <a:extLst>
                <a:ext uri="{FF2B5EF4-FFF2-40B4-BE49-F238E27FC236}">
                  <a16:creationId xmlns:a16="http://schemas.microsoft.com/office/drawing/2014/main" id="{91D659FA-CCC9-C74A-A454-1BF9E872C51F}"/>
                </a:ext>
              </a:extLst>
            </p:cNvPr>
            <p:cNvSpPr txBox="1"/>
            <p:nvPr/>
          </p:nvSpPr>
          <p:spPr>
            <a:xfrm>
              <a:off x="6138121" y="4890836"/>
              <a:ext cx="2154436" cy="13849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900" b="0" i="0" u="none" strike="noStrike" cap="none" spc="0" normalizeH="0" baseline="0" dirty="0">
                  <a:ln>
                    <a:noFill/>
                  </a:ln>
                  <a:solidFill>
                    <a:srgbClr val="002060"/>
                  </a:solidFill>
                  <a:effectLst/>
                  <a:uFillTx/>
                  <a:latin typeface="+mj-lt"/>
                  <a:ea typeface="+mj-ea"/>
                  <a:cs typeface="+mj-cs"/>
                  <a:sym typeface="Arial"/>
                </a:rPr>
                <a:t>The </a:t>
              </a:r>
              <a:r>
                <a:rPr kumimoji="0" lang="en-TW" sz="900" b="0" i="0" u="none" strike="noStrike" cap="none" spc="0" normalizeH="0" baseline="0" dirty="0">
                  <a:ln>
                    <a:noFill/>
                  </a:ln>
                  <a:solidFill>
                    <a:schemeClr val="tx1"/>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900" b="0" i="0" u="none" strike="noStrike" cap="none" spc="0" normalizeH="0" baseline="0" dirty="0">
                  <a:ln>
                    <a:noFill/>
                  </a:ln>
                  <a:solidFill>
                    <a:srgbClr val="002060"/>
                  </a:solidFill>
                  <a:effectLst/>
                  <a:uFillTx/>
                  <a:latin typeface="+mj-lt"/>
                  <a:ea typeface="+mj-ea"/>
                  <a:cs typeface="+mj-cs"/>
                  <a:sym typeface="Arial"/>
                </a:rPr>
                <a:t>refers to </a:t>
              </a:r>
              <a:r>
                <a:rPr kumimoji="0" lang="en-TW" sz="9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900" b="0" i="0" u="none" strike="noStrike" cap="none" spc="0" normalizeH="0" baseline="0" dirty="0">
                  <a:ln>
                    <a:noFill/>
                  </a:ln>
                  <a:solidFill>
                    <a:srgbClr val="002060"/>
                  </a:solidFill>
                  <a:effectLst/>
                  <a:uFillTx/>
                  <a:latin typeface="+mj-lt"/>
                  <a:ea typeface="+mj-ea"/>
                  <a:cs typeface="+mj-cs"/>
                  <a:sym typeface="Arial"/>
                </a:rPr>
                <a:t>.</a:t>
              </a:r>
            </a:p>
          </p:txBody>
        </p:sp>
        <p:pic>
          <p:nvPicPr>
            <p:cNvPr id="14" name="Picture 13">
              <a:extLst>
                <a:ext uri="{FF2B5EF4-FFF2-40B4-BE49-F238E27FC236}">
                  <a16:creationId xmlns:a16="http://schemas.microsoft.com/office/drawing/2014/main" id="{6BDF7B31-3525-FD4C-B0B2-E963BCFD86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0895" y="4718053"/>
              <a:ext cx="3491761" cy="172783"/>
            </a:xfrm>
            <a:prstGeom prst="rect">
              <a:avLst/>
            </a:prstGeom>
          </p:spPr>
        </p:pic>
      </p:grpSp>
    </p:spTree>
    <p:extLst>
      <p:ext uri="{BB962C8B-B14F-4D97-AF65-F5344CB8AC3E}">
        <p14:creationId xmlns:p14="http://schemas.microsoft.com/office/powerpoint/2010/main" val="34639499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129</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36660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130</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422399842"/>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132</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133</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11180293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0176725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41291309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30897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141</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142</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790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Epistemology: How knowledge is acquired (dynamic process)</a:t>
            </a:r>
          </a:p>
          <a:p>
            <a:r>
              <a:rPr lang="en-US" dirty="0"/>
              <a:t>Ontology: How knowledge is organized (static image of knowledge)</a:t>
            </a:r>
          </a:p>
          <a:p>
            <a:r>
              <a:rPr lang="en-US" dirty="0"/>
              <a:t>Cybernetics: The control and communication of systems</a:t>
            </a:r>
          </a:p>
          <a:p>
            <a:r>
              <a:rPr lang="en-US" dirty="0"/>
              <a:t>All ideas can be represented as Kan Extension (Categorical Structures)</a:t>
            </a:r>
          </a:p>
          <a:p>
            <a:pPr lvl="1"/>
            <a:r>
              <a:rPr lang="en-US" dirty="0"/>
              <a:t>These Categorical Structures can be thought of as Partially Ordered Sets(POS)</a:t>
            </a:r>
          </a:p>
          <a:p>
            <a:pPr lvl="1"/>
            <a:r>
              <a:rPr lang="en-US" dirty="0"/>
              <a:t>Category Theory provides a mechanism to reuse information in these POSs</a:t>
            </a:r>
          </a:p>
          <a:p>
            <a:r>
              <a:rPr lang="en-US" dirty="0"/>
              <a:t>Programming Techniques can compress space/time as new information arises</a:t>
            </a:r>
          </a:p>
          <a:p>
            <a:pPr lvl="1"/>
            <a:r>
              <a:rPr lang="en-US" dirty="0"/>
              <a:t>Think about </a:t>
            </a:r>
            <a:r>
              <a:rPr lang="en-US" dirty="0" err="1"/>
              <a:t>Memoization</a:t>
            </a:r>
            <a:r>
              <a:rPr lang="en-US" dirty="0"/>
              <a:t>, Tail Recursion, Iteration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1985353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Cognitive Revolution through writing and mapping</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4" name="Picture 3">
            <a:hlinkClick r:id="rId3"/>
            <a:extLst>
              <a:ext uri="{FF2B5EF4-FFF2-40B4-BE49-F238E27FC236}">
                <a16:creationId xmlns:a16="http://schemas.microsoft.com/office/drawing/2014/main" id="{6F1E792B-87A7-CA43-BEDC-6A7558898961}"/>
              </a:ext>
            </a:extLst>
          </p:cNvPr>
          <p:cNvPicPr>
            <a:picLocks noChangeAspect="1"/>
          </p:cNvPicPr>
          <p:nvPr/>
        </p:nvPicPr>
        <p:blipFill>
          <a:blip r:embed="rId4"/>
          <a:stretch>
            <a:fillRect/>
          </a:stretch>
        </p:blipFill>
        <p:spPr>
          <a:xfrm>
            <a:off x="576775" y="1196145"/>
            <a:ext cx="3995223" cy="3552895"/>
          </a:xfrm>
          <a:prstGeom prst="rect">
            <a:avLst/>
          </a:prstGeom>
        </p:spPr>
      </p:pic>
      <p:sp>
        <p:nvSpPr>
          <p:cNvPr id="5" name="TextBox 4">
            <a:extLst>
              <a:ext uri="{FF2B5EF4-FFF2-40B4-BE49-F238E27FC236}">
                <a16:creationId xmlns:a16="http://schemas.microsoft.com/office/drawing/2014/main" id="{86968E09-0D1E-5E41-B2DF-F69EFFFFF39D}"/>
              </a:ext>
            </a:extLst>
          </p:cNvPr>
          <p:cNvSpPr txBox="1"/>
          <p:nvPr/>
        </p:nvSpPr>
        <p:spPr>
          <a:xfrm>
            <a:off x="2028674" y="4749040"/>
            <a:ext cx="5086649" cy="307777"/>
          </a:xfrm>
          <a:prstGeom prst="rect">
            <a:avLst/>
          </a:prstGeom>
          <a:noFill/>
        </p:spPr>
        <p:txBody>
          <a:bodyPr wrap="none" rtlCol="0">
            <a:spAutoFit/>
          </a:bodyPr>
          <a:lstStyle/>
          <a:p>
            <a:r>
              <a:rPr lang="en-US" dirty="0">
                <a:hlinkClick r:id="rId3"/>
              </a:rPr>
              <a:t>http://history.furman.edu/benson/hst121/show/</a:t>
            </a:r>
            <a:r>
              <a:rPr lang="en-US" dirty="0" err="1">
                <a:hlinkClick r:id="rId3"/>
              </a:rPr>
              <a:t>empiretime.htm</a:t>
            </a:r>
            <a:endParaRPr lang="en-TW" dirty="0"/>
          </a:p>
        </p:txBody>
      </p:sp>
      <p:pic>
        <p:nvPicPr>
          <p:cNvPr id="6" name="Picture 5">
            <a:hlinkClick r:id="rId5"/>
            <a:extLst>
              <a:ext uri="{FF2B5EF4-FFF2-40B4-BE49-F238E27FC236}">
                <a16:creationId xmlns:a16="http://schemas.microsoft.com/office/drawing/2014/main" id="{513648EB-23CB-E846-AB68-39E246211BAD}"/>
              </a:ext>
            </a:extLst>
          </p:cNvPr>
          <p:cNvPicPr>
            <a:picLocks noChangeAspect="1"/>
          </p:cNvPicPr>
          <p:nvPr/>
        </p:nvPicPr>
        <p:blipFill>
          <a:blip r:embed="rId6"/>
          <a:stretch>
            <a:fillRect/>
          </a:stretch>
        </p:blipFill>
        <p:spPr>
          <a:xfrm>
            <a:off x="4877179" y="1181317"/>
            <a:ext cx="2497982" cy="3481900"/>
          </a:xfrm>
          <a:prstGeom prst="rect">
            <a:avLst/>
          </a:prstGeom>
        </p:spPr>
      </p:pic>
    </p:spTree>
    <p:extLst>
      <p:ext uri="{BB962C8B-B14F-4D97-AF65-F5344CB8AC3E}">
        <p14:creationId xmlns:p14="http://schemas.microsoft.com/office/powerpoint/2010/main" val="2209488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28</a:t>
            </a:fld>
            <a:endParaRPr lang="en-US" dirty="0"/>
          </a:p>
        </p:txBody>
      </p:sp>
    </p:spTree>
    <p:extLst>
      <p:ext uri="{BB962C8B-B14F-4D97-AF65-F5344CB8AC3E}">
        <p14:creationId xmlns:p14="http://schemas.microsoft.com/office/powerpoint/2010/main" val="3521676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One Encryption Standard to Rule them All</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34268" y="1141111"/>
            <a:ext cx="1904370" cy="1815882"/>
          </a:xfrm>
          <a:prstGeom prst="rect">
            <a:avLst/>
          </a:prstGeom>
          <a:noFill/>
        </p:spPr>
        <p:txBody>
          <a:bodyPr wrap="square" rtlCol="0">
            <a:spAutoFit/>
          </a:bodyPr>
          <a:lstStyle/>
          <a:p>
            <a:r>
              <a:rPr lang="en-TW" dirty="0"/>
              <a:t>AES replaced IBM’s DES standard because:</a:t>
            </a:r>
          </a:p>
          <a:p>
            <a:endParaRPr lang="en-TW" dirty="0"/>
          </a:p>
          <a:p>
            <a:pPr marL="342900" indent="-342900">
              <a:buAutoNum type="arabicPeriod"/>
            </a:pPr>
            <a:r>
              <a:rPr lang="en-TW" dirty="0"/>
              <a:t>A longer (more secure) key length</a:t>
            </a:r>
          </a:p>
          <a:p>
            <a:pPr marL="342900" indent="-342900">
              <a:buAutoNum type="arabicPeriod"/>
            </a:pPr>
            <a:r>
              <a:rPr lang="en-TW" dirty="0"/>
              <a:t>Faster encryption</a:t>
            </a:r>
          </a:p>
        </p:txBody>
      </p:sp>
      <p:pic>
        <p:nvPicPr>
          <p:cNvPr id="7" name="Picture 6">
            <a:hlinkClick r:id="rId2"/>
            <a:extLst>
              <a:ext uri="{FF2B5EF4-FFF2-40B4-BE49-F238E27FC236}">
                <a16:creationId xmlns:a16="http://schemas.microsoft.com/office/drawing/2014/main" id="{02836240-5648-354B-8194-D43072B20636}"/>
              </a:ext>
            </a:extLst>
          </p:cNvPr>
          <p:cNvPicPr>
            <a:picLocks noChangeAspect="1"/>
          </p:cNvPicPr>
          <p:nvPr/>
        </p:nvPicPr>
        <p:blipFill>
          <a:blip r:embed="rId3"/>
          <a:stretch>
            <a:fillRect/>
          </a:stretch>
        </p:blipFill>
        <p:spPr>
          <a:xfrm>
            <a:off x="2138638" y="1073246"/>
            <a:ext cx="5801559" cy="3896441"/>
          </a:xfrm>
          <a:prstGeom prst="rect">
            <a:avLst/>
          </a:prstGeom>
        </p:spPr>
      </p:pic>
    </p:spTree>
    <p:extLst>
      <p:ext uri="{BB962C8B-B14F-4D97-AF65-F5344CB8AC3E}">
        <p14:creationId xmlns:p14="http://schemas.microsoft.com/office/powerpoint/2010/main" val="3424668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57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Tree>
    <p:extLst>
      <p:ext uri="{BB962C8B-B14F-4D97-AF65-F5344CB8AC3E}">
        <p14:creationId xmlns:p14="http://schemas.microsoft.com/office/powerpoint/2010/main" val="1956356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Tree>
    <p:extLst>
      <p:ext uri="{BB962C8B-B14F-4D97-AF65-F5344CB8AC3E}">
        <p14:creationId xmlns:p14="http://schemas.microsoft.com/office/powerpoint/2010/main" val="3610788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435205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879752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43</a:t>
            </a:fld>
            <a:endParaRPr lang="en-TW"/>
          </a:p>
        </p:txBody>
      </p:sp>
    </p:spTree>
    <p:extLst>
      <p:ext uri="{BB962C8B-B14F-4D97-AF65-F5344CB8AC3E}">
        <p14:creationId xmlns:p14="http://schemas.microsoft.com/office/powerpoint/2010/main" val="1895874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44</a:t>
            </a:fld>
            <a:endParaRPr lang="en-US" dirty="0"/>
          </a:p>
        </p:txBody>
      </p:sp>
    </p:spTree>
    <p:extLst>
      <p:ext uri="{BB962C8B-B14F-4D97-AF65-F5344CB8AC3E}">
        <p14:creationId xmlns:p14="http://schemas.microsoft.com/office/powerpoint/2010/main" val="32349285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45</a:t>
            </a:fld>
            <a:endParaRPr lang="en-TW"/>
          </a:p>
        </p:txBody>
      </p:sp>
    </p:spTree>
    <p:extLst>
      <p:ext uri="{BB962C8B-B14F-4D97-AF65-F5344CB8AC3E}">
        <p14:creationId xmlns:p14="http://schemas.microsoft.com/office/powerpoint/2010/main" val="809336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354563"/>
            <a:ext cx="8555636" cy="708666"/>
          </a:xfrm>
        </p:spPr>
        <p:txBody>
          <a:bodyPr>
            <a:normAutofit/>
          </a:bodyPr>
          <a:lstStyle/>
          <a:p>
            <a:pPr algn="ctr"/>
            <a:r>
              <a:rPr lang="en-US" altLang="zh-CN" dirty="0">
                <a:latin typeface="+mj-lt"/>
              </a:rPr>
              <a:t>The Magical Powers of Large-Scale Consensus?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46</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47</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48</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242" y="237947"/>
            <a:ext cx="8388220" cy="707886"/>
          </a:xfrm>
        </p:spPr>
        <p:txBody>
          <a:bodyPr>
            <a:noAutofit/>
          </a:bodyPr>
          <a:lstStyle/>
          <a:p>
            <a:pPr marL="0" indent="0" algn="ctr">
              <a:lnSpc>
                <a:spcPct val="150000"/>
              </a:lnSpc>
              <a:buNone/>
            </a:pPr>
            <a:r>
              <a:rPr lang="en-US" altLang="zh-CN" sz="2000" spc="225" dirty="0">
                <a:latin typeface="华文新魏" panose="02010800040101010101" pitchFamily="2" charset="-122"/>
                <a:ea typeface="华文新魏" panose="02010800040101010101" pitchFamily="2" charset="-122"/>
                <a:cs typeface="华文新魏" panose="02010800040101010101" pitchFamily="2" charset="-122"/>
              </a:rPr>
              <a:t>The magic that governs the world for more than 50 years!</a:t>
            </a:r>
            <a:endParaRPr lang="zh-CN" altLang="en-US" sz="2000" spc="225"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
        <p:nvSpPr>
          <p:cNvPr id="10" name="Slide Number Placeholder 9">
            <a:extLst>
              <a:ext uri="{FF2B5EF4-FFF2-40B4-BE49-F238E27FC236}">
                <a16:creationId xmlns:a16="http://schemas.microsoft.com/office/drawing/2014/main" id="{7D1D8DFB-A610-8540-AEDF-3D12890A4CE4}"/>
              </a:ext>
            </a:extLst>
          </p:cNvPr>
          <p:cNvSpPr>
            <a:spLocks noGrp="1"/>
          </p:cNvSpPr>
          <p:nvPr>
            <p:ph type="sldNum" sz="quarter" idx="12"/>
          </p:nvPr>
        </p:nvSpPr>
        <p:spPr/>
        <p:txBody>
          <a:bodyPr/>
          <a:lstStyle/>
          <a:p>
            <a:fld id="{713C7D3C-22D2-7449-8935-5F36E8921380}" type="slidenum">
              <a:rPr lang="en-US" smtClean="0"/>
              <a:pPr/>
              <a:t>49</a:t>
            </a:fld>
            <a:endParaRPr lang="en-US" dirty="0"/>
          </a:p>
        </p:txBody>
      </p:sp>
    </p:spTree>
    <p:extLst>
      <p:ext uri="{BB962C8B-B14F-4D97-AF65-F5344CB8AC3E}">
        <p14:creationId xmlns:p14="http://schemas.microsoft.com/office/powerpoint/2010/main" val="300278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Exothermic and Endothermic</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519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50</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51</a:t>
            </a:fld>
            <a:endParaRPr lang="en-US" dirty="0"/>
          </a:p>
        </p:txBody>
      </p:sp>
    </p:spTree>
    <p:extLst>
      <p:ext uri="{BB962C8B-B14F-4D97-AF65-F5344CB8AC3E}">
        <p14:creationId xmlns:p14="http://schemas.microsoft.com/office/powerpoint/2010/main" val="909609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pPr algn="ctr"/>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52</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53</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54</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55</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58</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59</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Market Dynamics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5116-B3C0-FD45-8365-DFAA79C918D7}"/>
              </a:ext>
            </a:extLst>
          </p:cNvPr>
          <p:cNvSpPr txBox="1"/>
          <p:nvPr/>
        </p:nvSpPr>
        <p:spPr>
          <a:xfrm>
            <a:off x="1591997" y="1252522"/>
            <a:ext cx="1388522" cy="307777"/>
          </a:xfrm>
          <a:prstGeom prst="rect">
            <a:avLst/>
          </a:prstGeom>
          <a:noFill/>
        </p:spPr>
        <p:txBody>
          <a:bodyPr wrap="none" rtlCol="0">
            <a:spAutoFit/>
          </a:bodyPr>
          <a:lstStyle/>
          <a:p>
            <a:r>
              <a:rPr lang="en-TW" dirty="0"/>
              <a:t>Bearish Market</a:t>
            </a:r>
          </a:p>
        </p:txBody>
      </p:sp>
      <p:sp>
        <p:nvSpPr>
          <p:cNvPr id="8" name="TextBox 7">
            <a:extLst>
              <a:ext uri="{FF2B5EF4-FFF2-40B4-BE49-F238E27FC236}">
                <a16:creationId xmlns:a16="http://schemas.microsoft.com/office/drawing/2014/main" id="{FBB9536D-5902-ED4F-B404-DE8684099A2B}"/>
              </a:ext>
            </a:extLst>
          </p:cNvPr>
          <p:cNvSpPr txBox="1"/>
          <p:nvPr/>
        </p:nvSpPr>
        <p:spPr>
          <a:xfrm>
            <a:off x="5704013" y="1252521"/>
            <a:ext cx="1309974" cy="307777"/>
          </a:xfrm>
          <a:prstGeom prst="rect">
            <a:avLst/>
          </a:prstGeom>
          <a:noFill/>
        </p:spPr>
        <p:txBody>
          <a:bodyPr wrap="none" rtlCol="0">
            <a:spAutoFit/>
          </a:bodyPr>
          <a:lstStyle/>
          <a:p>
            <a:r>
              <a:rPr lang="en-TW" dirty="0"/>
              <a:t>Bullish Market</a:t>
            </a:r>
          </a:p>
        </p:txBody>
      </p:sp>
      <p:cxnSp>
        <p:nvCxnSpPr>
          <p:cNvPr id="6" name="Straight Arrow Connector 5">
            <a:extLst>
              <a:ext uri="{FF2B5EF4-FFF2-40B4-BE49-F238E27FC236}">
                <a16:creationId xmlns:a16="http://schemas.microsoft.com/office/drawing/2014/main" id="{B7C9FAC3-ED12-E74B-A126-033E066D7118}"/>
              </a:ext>
            </a:extLst>
          </p:cNvPr>
          <p:cNvCxnSpPr>
            <a:cxnSpLocks/>
          </p:cNvCxnSpPr>
          <p:nvPr/>
        </p:nvCxnSpPr>
        <p:spPr>
          <a:xfrm>
            <a:off x="3294863" y="1979940"/>
            <a:ext cx="0" cy="4156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B828D6-AD91-4C45-8C32-46A5C985CBD3}"/>
              </a:ext>
            </a:extLst>
          </p:cNvPr>
          <p:cNvCxnSpPr/>
          <p:nvPr/>
        </p:nvCxnSpPr>
        <p:spPr>
          <a:xfrm>
            <a:off x="2108410"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4C9A30-8C9F-8042-A0FA-39F98B8FB4BF}"/>
              </a:ext>
            </a:extLst>
          </p:cNvPr>
          <p:cNvSpPr txBox="1"/>
          <p:nvPr/>
        </p:nvSpPr>
        <p:spPr>
          <a:xfrm>
            <a:off x="3294863" y="2072343"/>
            <a:ext cx="1114408" cy="230832"/>
          </a:xfrm>
          <a:prstGeom prst="rect">
            <a:avLst/>
          </a:prstGeom>
          <a:noFill/>
        </p:spPr>
        <p:txBody>
          <a:bodyPr wrap="none" rtlCol="0">
            <a:spAutoFit/>
          </a:bodyPr>
          <a:lstStyle/>
          <a:p>
            <a:r>
              <a:rPr lang="en-US" sz="900" dirty="0"/>
              <a:t>T</a:t>
            </a:r>
            <a:r>
              <a:rPr lang="en-TW" sz="900" dirty="0"/>
              <a:t>ransaction Costs</a:t>
            </a:r>
          </a:p>
        </p:txBody>
      </p:sp>
      <p:cxnSp>
        <p:nvCxnSpPr>
          <p:cNvPr id="15" name="Straight Arrow Connector 14">
            <a:extLst>
              <a:ext uri="{FF2B5EF4-FFF2-40B4-BE49-F238E27FC236}">
                <a16:creationId xmlns:a16="http://schemas.microsoft.com/office/drawing/2014/main" id="{2FEBD7B1-477B-EF47-AB47-92CF23650FA1}"/>
              </a:ext>
            </a:extLst>
          </p:cNvPr>
          <p:cNvCxnSpPr>
            <a:cxnSpLocks/>
          </p:cNvCxnSpPr>
          <p:nvPr/>
        </p:nvCxnSpPr>
        <p:spPr>
          <a:xfrm>
            <a:off x="7366937" y="1979940"/>
            <a:ext cx="0" cy="2206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F6F5E-8AA5-6546-A8F6-DA2671BD5E11}"/>
              </a:ext>
            </a:extLst>
          </p:cNvPr>
          <p:cNvCxnSpPr>
            <a:cxnSpLocks/>
          </p:cNvCxnSpPr>
          <p:nvPr/>
        </p:nvCxnSpPr>
        <p:spPr>
          <a:xfrm>
            <a:off x="6180484"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1A1BB9-8AFC-924D-8888-16CB19D9F895}"/>
              </a:ext>
            </a:extLst>
          </p:cNvPr>
          <p:cNvSpPr txBox="1"/>
          <p:nvPr/>
        </p:nvSpPr>
        <p:spPr>
          <a:xfrm>
            <a:off x="7427393" y="1974849"/>
            <a:ext cx="1114408" cy="230832"/>
          </a:xfrm>
          <a:prstGeom prst="rect">
            <a:avLst/>
          </a:prstGeom>
          <a:noFill/>
        </p:spPr>
        <p:txBody>
          <a:bodyPr wrap="square" rtlCol="0">
            <a:spAutoFit/>
          </a:bodyPr>
          <a:lstStyle/>
          <a:p>
            <a:r>
              <a:rPr lang="en-US" sz="900" dirty="0"/>
              <a:t>T</a:t>
            </a:r>
            <a:r>
              <a:rPr lang="en-TW" sz="900" dirty="0"/>
              <a:t>ransaction Costs</a:t>
            </a:r>
          </a:p>
        </p:txBody>
      </p:sp>
    </p:spTree>
    <p:extLst>
      <p:ext uri="{BB962C8B-B14F-4D97-AF65-F5344CB8AC3E}">
        <p14:creationId xmlns:p14="http://schemas.microsoft.com/office/powerpoint/2010/main" val="2593822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60</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61</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62</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63</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64</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4209658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67</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68</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69</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Tree>
    <p:extLst>
      <p:ext uri="{BB962C8B-B14F-4D97-AF65-F5344CB8AC3E}">
        <p14:creationId xmlns:p14="http://schemas.microsoft.com/office/powerpoint/2010/main" val="638744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431" y="1017725"/>
            <a:ext cx="4263813" cy="3441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
        <p:nvSpPr>
          <p:cNvPr id="3" name="TextBox 2">
            <a:extLst>
              <a:ext uri="{FF2B5EF4-FFF2-40B4-BE49-F238E27FC236}">
                <a16:creationId xmlns:a16="http://schemas.microsoft.com/office/drawing/2014/main" id="{20A04409-0645-D941-96C3-52E0229D0EF6}"/>
              </a:ext>
            </a:extLst>
          </p:cNvPr>
          <p:cNvSpPr txBox="1"/>
          <p:nvPr/>
        </p:nvSpPr>
        <p:spPr>
          <a:xfrm>
            <a:off x="821094" y="4608874"/>
            <a:ext cx="7563289" cy="307777"/>
          </a:xfrm>
          <a:prstGeom prst="rect">
            <a:avLst/>
          </a:prstGeom>
          <a:noFill/>
        </p:spPr>
        <p:txBody>
          <a:bodyPr wrap="none" rtlCol="0">
            <a:spAutoFit/>
          </a:bodyPr>
          <a:lstStyle/>
          <a:p>
            <a:r>
              <a:rPr lang="en-TW" dirty="0"/>
              <a:t>There is a strong connection between control/communication theory and </a:t>
            </a:r>
            <a:r>
              <a:rPr lang="en-TW" dirty="0">
                <a:solidFill>
                  <a:srgbClr val="FF0000"/>
                </a:solidFill>
              </a:rPr>
              <a:t>recursive structures</a:t>
            </a:r>
            <a:r>
              <a:rPr lang="en-TW" dirty="0"/>
              <a:t>.</a:t>
            </a:r>
          </a:p>
        </p:txBody>
      </p:sp>
      <p:pic>
        <p:nvPicPr>
          <p:cNvPr id="8" name="Picture 2">
            <a:hlinkClick r:id="rId5"/>
            <a:extLst>
              <a:ext uri="{FF2B5EF4-FFF2-40B4-BE49-F238E27FC236}">
                <a16:creationId xmlns:a16="http://schemas.microsoft.com/office/drawing/2014/main" id="{3D745613-3B71-A841-A33D-3D905C10079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87257" y="1361337"/>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C14D4D-DBEF-9745-9888-FCF044F74A1A}"/>
              </a:ext>
            </a:extLst>
          </p:cNvPr>
          <p:cNvSpPr txBox="1"/>
          <p:nvPr/>
        </p:nvSpPr>
        <p:spPr>
          <a:xfrm>
            <a:off x="5010172" y="4083501"/>
            <a:ext cx="3387466" cy="400110"/>
          </a:xfrm>
          <a:prstGeom prst="rect">
            <a:avLst/>
          </a:prstGeom>
          <a:noFill/>
        </p:spPr>
        <p:txBody>
          <a:bodyPr wrap="none" rtlCol="0">
            <a:spAutoFit/>
          </a:bodyPr>
          <a:lstStyle/>
          <a:p>
            <a:pPr algn="ctr"/>
            <a:r>
              <a:rPr lang="en-TW" sz="1000" dirty="0"/>
              <a:t>Image Source: </a:t>
            </a:r>
            <a:r>
              <a:rPr lang="en-TW" sz="1000" dirty="0">
                <a:hlinkClick r:id="rId5"/>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454804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Correspondence between Domains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460960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778068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34479182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the big deal?</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New instrumentation is giving Cybernetics to interact with human at different scales:</a:t>
            </a:r>
          </a:p>
          <a:p>
            <a:pPr lvl="1"/>
            <a:r>
              <a:rPr lang="en-US" dirty="0"/>
              <a:t>Many complex ethical concerns becomes everyday decisions</a:t>
            </a:r>
          </a:p>
          <a:p>
            <a:pPr lvl="1"/>
            <a:r>
              <a:rPr lang="en-US" dirty="0"/>
              <a:t>Consensus must be reached a higher frequencies than before</a:t>
            </a:r>
          </a:p>
          <a:p>
            <a:pPr lvl="1"/>
            <a:r>
              <a:rPr lang="en-US" dirty="0"/>
              <a:t>Choice of vocabulary is affecting the efficiency of search </a:t>
            </a:r>
          </a:p>
          <a:p>
            <a:pPr lvl="2"/>
            <a:r>
              <a:rPr lang="en-US"/>
              <a:t>User Interface Design and the nature of “Scalable Consensus”</a:t>
            </a:r>
          </a:p>
          <a:p>
            <a:pPr lvl="1"/>
            <a:r>
              <a:rPr lang="en-US" dirty="0"/>
              <a:t>Time and Space has been compressed to form new identities</a:t>
            </a:r>
          </a:p>
          <a:p>
            <a:pPr lvl="1"/>
            <a:r>
              <a:rPr lang="en-US" dirty="0"/>
              <a:t>Automated Verification Tools must be applied before any social commitment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33689080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gn="ct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84</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85</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86</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87</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88</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1225" y="1800815"/>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89</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Recognizing the Fact</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04623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90</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91</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Tree>
    <p:extLst>
      <p:ext uri="{BB962C8B-B14F-4D97-AF65-F5344CB8AC3E}">
        <p14:creationId xmlns:p14="http://schemas.microsoft.com/office/powerpoint/2010/main" val="14837536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7723</TotalTime>
  <Words>6813</Words>
  <Application>Microsoft Macintosh PowerPoint</Application>
  <PresentationFormat>On-screen Show (16:9)</PresentationFormat>
  <Paragraphs>1015</Paragraphs>
  <Slides>142</Slides>
  <Notes>78</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142</vt:i4>
      </vt:variant>
    </vt:vector>
  </HeadingPairs>
  <TitlesOfParts>
    <vt:vector size="162"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Comic Sans MS</vt:lpstr>
      <vt:lpstr>Helvetica</vt:lpstr>
      <vt:lpstr>Times</vt:lpstr>
      <vt:lpstr>Times New Roman</vt:lpstr>
      <vt:lpstr>Wingdings</vt:lpstr>
      <vt:lpstr>Simple Light</vt:lpstr>
      <vt:lpstr>Tech Newsletter by Slidesgo</vt:lpstr>
      <vt:lpstr>超越学科界限的认知基础 Transdisciplinary Cognitive Foundation</vt:lpstr>
      <vt:lpstr>Glossary</vt:lpstr>
      <vt:lpstr>One Encryption Standard to Rule them All</vt:lpstr>
      <vt:lpstr>From Monism, Dualism to Cyber-physical Systems</vt:lpstr>
      <vt:lpstr>Exothermic and Endothermic</vt:lpstr>
      <vt:lpstr>Market Dynamics</vt:lpstr>
      <vt:lpstr>Soundness</vt:lpstr>
      <vt:lpstr>What is the big deal?</vt:lpstr>
      <vt:lpstr>Recognizing the Fact</vt:lpstr>
      <vt:lpstr>The Universal Structure in 𝜆-Calculus Form</vt:lpstr>
      <vt:lpstr>Recursive Structures as a Rewrite System</vt:lpstr>
      <vt:lpstr>Monad is an actionable Abstraction</vt:lpstr>
      <vt:lpstr>Universal set of Replacement Rules</vt:lpstr>
      <vt:lpstr>This might look familiar</vt:lpstr>
      <vt:lpstr>This meaning of “Equal”</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A Cognitive Revolution through writing and mapping</vt:lpstr>
      <vt:lpstr>Extensive studies could miss the significance of the message?</vt:lpstr>
      <vt:lpstr>The first Language Design Strategy</vt:lpstr>
      <vt:lpstr>Accountants and the Invention of Writing</vt:lpstr>
      <vt:lpstr>Book Keeping/Ledger Technologies</vt:lpstr>
      <vt:lpstr>Double Entry Book Keeping is the foundation of Capitalism</vt:lpstr>
      <vt:lpstr>Double Entry, Monks, Maths, and Magic</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The Magical Powers of Large-Scale Consensus?</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NsM under a Biological/Economic Control System</vt:lpstr>
      <vt:lpstr>Abstraction</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Correspondence between Domains and Maps</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Why is Simplicity in NsM so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How to Think Mathematically?</vt:lpstr>
      <vt:lpstr>“Mathematics is the art of giving the same name to different things!”      - Henry Poincare</vt:lpstr>
      <vt:lpstr>The Necessity of Named abstractions</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Cognitive Awareness in Various Namespaces</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PowerPoint Presentation</vt:lpstr>
      <vt:lpstr>PowerPoint Presentation</vt:lpstr>
      <vt:lpstr>Digital Tools in Software Containers</vt:lpstr>
      <vt:lpstr>Computing Architectures associated with Tools</vt:lpstr>
      <vt:lpstr>Why is this a big deal?</vt:lpstr>
      <vt:lpstr>You are in the Universal Namespace, now!</vt:lpstr>
      <vt:lpstr>How to organize a unifying Trust-worthy Namespace?</vt:lpstr>
      <vt:lpstr>In DevOps/CICD Jenkins holds the key!</vt:lpstr>
      <vt:lpstr>Jenkins actions are managed in the Namespaces of Plug-ins</vt:lpstr>
      <vt:lpstr>Hamilton/Lagrangian action formalism can be operationalized!</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1553</cp:revision>
  <dcterms:modified xsi:type="dcterms:W3CDTF">2020-10-28T01:45:31Z</dcterms:modified>
</cp:coreProperties>
</file>